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62" r:id="rId2"/>
    <p:sldId id="661" r:id="rId3"/>
    <p:sldId id="660" r:id="rId4"/>
    <p:sldId id="663" r:id="rId5"/>
    <p:sldId id="655" r:id="rId6"/>
    <p:sldId id="664" r:id="rId7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33CC"/>
    <a:srgbClr val="000099"/>
    <a:srgbClr val="00FF99"/>
    <a:srgbClr val="5F5F5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 snapToGrid="0">
      <p:cViewPr>
        <p:scale>
          <a:sx n="80" d="100"/>
          <a:sy n="8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A6FDC7-87B8-4FAA-8BBB-7A289CFDC8F0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3" tIns="47467" rIns="94933" bIns="4746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4933" tIns="47467" rIns="94933" bIns="474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9750" cy="511175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60F485-9EA8-4664-8ECC-AC975C0D22D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33" tIns="47467" rIns="94933" bIns="47467" anchor="b"/>
          <a:lstStyle/>
          <a:p>
            <a:pPr algn="r"/>
            <a:fld id="{33942301-720D-42FF-951E-A9AC3BD9C4C6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7728-ABD5-426D-B84E-090B1AC9EA78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3775-9ADA-40F9-845D-B9CD682C743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328A-97E0-4F33-89AA-4CB32F994C94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8239E-E385-42B7-A894-EDEC7963C31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F93C-AAA4-41CF-A9AD-546125706774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126C-EF93-4978-AA30-D3AE08232E3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7"/>
          <p:cNvSpPr txBox="1">
            <a:spLocks/>
          </p:cNvSpPr>
          <p:nvPr userDrawn="1"/>
        </p:nvSpPr>
        <p:spPr>
          <a:xfrm>
            <a:off x="71438" y="65008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0" y="6596063"/>
            <a:ext cx="17018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2012 March 16</a:t>
            </a:r>
            <a:endParaRPr lang="fr-FR" sz="11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9946-B738-494B-8C03-21BABCF271E7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7850-28D5-4B0E-8CBA-1AACCCB1234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1AA3-306E-4AC2-9E25-404C209312EA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AA59-A826-43FC-9F73-EE65078CC04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4985-F3C5-4E81-8C71-5771FC9D76D5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FF40-8CA6-48EE-8BBD-7E803482FFE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E1BC-337B-42A1-8819-8C811F864064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0651-73C3-4E4E-8738-057E00D846F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396F-4140-4239-BA68-59EF18EA15D1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B177-D693-4C5D-9AA8-1F4D7038949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C5D1-B7FC-4AB0-AD9F-505135E2424E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860C-B6E0-43C7-B770-CA87A26D860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90E4-C0D8-4096-B486-DC52BF678A21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267A-5998-4EAE-B4A0-912C23FCD8E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2DFD-5701-4955-BAB9-6475713875EC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BFD1-A1BD-4102-BA3E-C4B422CBE72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GB" smtClean="0"/>
          </a:p>
        </p:txBody>
      </p:sp>
      <p:sp>
        <p:nvSpPr>
          <p:cNvPr id="593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D94E0E-EF45-4B7D-A8A4-BB8341725350}" type="datetimeFigureOut">
              <a:rPr lang="en-US"/>
              <a:pPr>
                <a:defRPr/>
              </a:pPr>
              <a:t>3/28/2012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59D57-0051-43E1-A952-35963DA7D3E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Title 1"/>
          <p:cNvSpPr>
            <a:spLocks noGrp="1"/>
          </p:cNvSpPr>
          <p:nvPr>
            <p:ph type="title"/>
          </p:nvPr>
        </p:nvSpPr>
        <p:spPr>
          <a:xfrm>
            <a:off x="141288" y="2386013"/>
            <a:ext cx="8701087" cy="649287"/>
          </a:xfrm>
        </p:spPr>
        <p:txBody>
          <a:bodyPr/>
          <a:lstStyle/>
          <a:p>
            <a:r>
              <a:rPr lang="sv-SE" sz="3200" b="1" smtClean="0"/>
              <a:t>Brief status on key on-going </a:t>
            </a:r>
            <a:br>
              <a:rPr lang="sv-SE" sz="3200" b="1" smtClean="0"/>
            </a:br>
            <a:r>
              <a:rPr lang="sv-SE" sz="3200" b="1" smtClean="0"/>
              <a:t>PCR  activities</a:t>
            </a:r>
            <a:br>
              <a:rPr lang="sv-SE" sz="3200" b="1" smtClean="0"/>
            </a:br>
            <a:r>
              <a:rPr lang="sv-SE" sz="3200" b="1" smtClean="0"/>
              <a:t/>
            </a:r>
            <a:br>
              <a:rPr lang="sv-SE" sz="3200" b="1" smtClean="0"/>
            </a:br>
            <a:r>
              <a:rPr lang="sv-SE" sz="3200" b="1" smtClean="0"/>
              <a:t/>
            </a:r>
            <a:br>
              <a:rPr lang="sv-SE" sz="3200" b="1" smtClean="0"/>
            </a:br>
            <a:r>
              <a:rPr lang="sv-SE" sz="3200" b="1" smtClean="0"/>
              <a:t>NWE Regulators IG Meeting 28 Mar 2012</a:t>
            </a:r>
            <a:endParaRPr lang="en-US" sz="2800" b="1" smtClean="0"/>
          </a:p>
        </p:txBody>
      </p:sp>
      <p:sp>
        <p:nvSpPr>
          <p:cNvPr id="5" name="Date Placeholder 7"/>
          <p:cNvSpPr>
            <a:spLocks noGrp="1"/>
          </p:cNvSpPr>
          <p:nvPr>
            <p:ph type="dt" sz="quarter" idx="10"/>
          </p:nvPr>
        </p:nvSpPr>
        <p:spPr>
          <a:xfrm>
            <a:off x="71438" y="65008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26 March 2012</a:t>
            </a:r>
            <a:endParaRPr lang="en-GB" dirty="0"/>
          </a:p>
        </p:txBody>
      </p:sp>
      <p:pic>
        <p:nvPicPr>
          <p:cNvPr id="41995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7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8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41992" name="Image" r:id="rId7" imgW="1438537" imgH="527037" progId="">
              <p:embed/>
            </p:oleObj>
          </a:graphicData>
        </a:graphic>
      </p:graphicFrame>
      <p:pic>
        <p:nvPicPr>
          <p:cNvPr id="41999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0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1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2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46063" y="1301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3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4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Titre 1"/>
          <p:cNvSpPr>
            <a:spLocks noGrp="1"/>
          </p:cNvSpPr>
          <p:nvPr>
            <p:ph type="title"/>
          </p:nvPr>
        </p:nvSpPr>
        <p:spPr>
          <a:xfrm>
            <a:off x="714375" y="628650"/>
            <a:ext cx="7942263" cy="992188"/>
          </a:xfrm>
        </p:spPr>
        <p:txBody>
          <a:bodyPr/>
          <a:lstStyle/>
          <a:p>
            <a:r>
              <a:rPr lang="en-GB" sz="2800" smtClean="0"/>
              <a:t>Status for the following “next steps” that was listed in the 1 Feb AESAG meeting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988" y="1570038"/>
            <a:ext cx="8990012" cy="499745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charset="0"/>
              <a:buNone/>
              <a:defRPr/>
            </a:pPr>
            <a:r>
              <a:rPr lang="en-GB" sz="2000" dirty="0" smtClean="0"/>
              <a:t>To start the </a:t>
            </a:r>
            <a:r>
              <a:rPr lang="en-GB" sz="2000" dirty="0" err="1" smtClean="0"/>
              <a:t>NWE</a:t>
            </a:r>
            <a:r>
              <a:rPr lang="en-GB" sz="2000" dirty="0" smtClean="0"/>
              <a:t> project in a proper way and to comply with the planning presented, the following steps (including some </a:t>
            </a:r>
            <a:r>
              <a:rPr lang="en-GB" sz="2000" dirty="0" err="1" smtClean="0"/>
              <a:t>PCR</a:t>
            </a:r>
            <a:r>
              <a:rPr lang="en-GB" sz="2000" dirty="0" smtClean="0"/>
              <a:t> steps) have to be tackled:</a:t>
            </a:r>
          </a:p>
          <a:p>
            <a:pPr algn="just">
              <a:buFont typeface="Arial" charset="0"/>
              <a:buNone/>
              <a:defRPr/>
            </a:pPr>
            <a:endParaRPr lang="en-GB" sz="9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Design of NWE pre-coupling (ATC handling) and post-coupling (Shipping agent mechanism) </a:t>
            </a:r>
            <a:r>
              <a:rPr lang="en-GB" sz="1800" dirty="0" smtClean="0">
                <a:sym typeface="Wingdings" pitchFamily="2" charset="2"/>
              </a:rPr>
              <a:t></a:t>
            </a:r>
            <a:r>
              <a:rPr lang="en-GB" sz="1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1800" dirty="0">
                <a:sym typeface="Wingdings" pitchFamily="2" charset="2"/>
              </a:rPr>
              <a:t>NWE </a:t>
            </a:r>
            <a:r>
              <a:rPr lang="en-GB" sz="1800" dirty="0"/>
              <a:t>TSOs</a:t>
            </a:r>
            <a:r>
              <a:rPr lang="en-GB" sz="1800" dirty="0" smtClean="0"/>
              <a:t>; </a:t>
            </a:r>
            <a:r>
              <a:rPr lang="en-GB" sz="1800" dirty="0" smtClean="0">
                <a:solidFill>
                  <a:srgbClr val="00B050"/>
                </a:solidFill>
              </a:rPr>
              <a:t>To be carried out until summer in TFs in the joint NWE PX-TSO Project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Clarification of the specification on Nordic flows calculation (for the algorithm) by end of January and Nordic functionalities for PMB//PCS during February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PXs; </a:t>
            </a:r>
            <a:r>
              <a:rPr lang="en-GB" sz="1800" b="1" dirty="0" smtClean="0">
                <a:solidFill>
                  <a:srgbClr val="00B050"/>
                </a:solidFill>
              </a:rPr>
              <a:t>DONE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Clarification and agreement on NWE fallback procedures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Joint </a:t>
            </a:r>
            <a:r>
              <a:rPr lang="en-GB" sz="1800" dirty="0">
                <a:solidFill>
                  <a:srgbClr val="00B050"/>
                </a:solidFill>
              </a:rPr>
              <a:t>NWE PX-TSO </a:t>
            </a:r>
            <a:r>
              <a:rPr lang="en-GB" sz="1800" dirty="0" smtClean="0">
                <a:solidFill>
                  <a:srgbClr val="00B050"/>
                </a:solidFill>
              </a:rPr>
              <a:t>; On-going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Finalise </a:t>
            </a:r>
            <a:r>
              <a:rPr lang="en-GB" sz="1800" dirty="0">
                <a:solidFill>
                  <a:prstClr val="black"/>
                </a:solidFill>
              </a:rPr>
              <a:t>PMB provider selection </a:t>
            </a:r>
            <a:r>
              <a:rPr lang="en-GB" sz="1800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GB" sz="1800" dirty="0">
                <a:solidFill>
                  <a:prstClr val="black"/>
                </a:solidFill>
              </a:rPr>
              <a:t>PXs</a:t>
            </a:r>
            <a:r>
              <a:rPr lang="en-GB" sz="1800" dirty="0" smtClean="0">
                <a:solidFill>
                  <a:prstClr val="black"/>
                </a:solidFill>
              </a:rPr>
              <a:t>; </a:t>
            </a:r>
            <a:r>
              <a:rPr lang="en-GB" sz="1800" b="1" dirty="0" smtClean="0">
                <a:solidFill>
                  <a:srgbClr val="00B050"/>
                </a:solidFill>
              </a:rPr>
              <a:t>AGREED in PCR</a:t>
            </a:r>
            <a:r>
              <a:rPr lang="en-GB" sz="1800" dirty="0" smtClean="0">
                <a:solidFill>
                  <a:srgbClr val="00B050"/>
                </a:solidFill>
              </a:rPr>
              <a:t>, but Contracts remain to be finalized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10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Finalisation of the PCR agreements (including governance and other terms) </a:t>
            </a:r>
            <a:r>
              <a:rPr lang="en-GB" sz="1800" dirty="0" smtClean="0">
                <a:sym typeface="Wingdings" pitchFamily="2" charset="2"/>
              </a:rPr>
              <a:t> PCR </a:t>
            </a:r>
            <a:r>
              <a:rPr lang="en-GB" sz="1800" dirty="0" smtClean="0"/>
              <a:t>PXs;  </a:t>
            </a:r>
            <a:r>
              <a:rPr lang="en-GB" sz="1800" dirty="0" smtClean="0">
                <a:solidFill>
                  <a:srgbClr val="00B050"/>
                </a:solidFill>
              </a:rPr>
              <a:t>PROGRESSED WELL LATELY, and target is to have ready for signing by end of April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GB" sz="9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Interim </a:t>
            </a:r>
            <a:r>
              <a:rPr lang="en-GB" sz="1800" dirty="0"/>
              <a:t>agreement if needed (including governance and other terms for use the system in the interim)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 smtClean="0"/>
              <a:t>PXs; </a:t>
            </a:r>
            <a:r>
              <a:rPr lang="it-IT" sz="1800" dirty="0" smtClean="0">
                <a:solidFill>
                  <a:srgbClr val="00B050"/>
                </a:solidFill>
              </a:rPr>
              <a:t>PENDING. </a:t>
            </a:r>
            <a:r>
              <a:rPr lang="it-IT" sz="1800" dirty="0">
                <a:solidFill>
                  <a:srgbClr val="00B050"/>
                </a:solidFill>
              </a:rPr>
              <a:t>Initial proposal circulated</a:t>
            </a:r>
            <a:endParaRPr lang="en-GB" sz="1800" dirty="0">
              <a:solidFill>
                <a:srgbClr val="00B050"/>
              </a:solidFill>
            </a:endParaRPr>
          </a:p>
          <a:p>
            <a:pPr marL="114300" indent="-457200" algn="just">
              <a:buFont typeface="+mj-lt"/>
              <a:buAutoNum type="arabicPeriod"/>
              <a:defRPr/>
            </a:pPr>
            <a:endParaRPr lang="en-GB" sz="900" dirty="0" smtClean="0"/>
          </a:p>
          <a:p>
            <a:pPr marL="1143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Finalisation of the NWE APCA and the cost recovery mechanism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Joint NWE; </a:t>
            </a:r>
            <a:r>
              <a:rPr lang="en-GB" sz="1800" dirty="0" smtClean="0">
                <a:solidFill>
                  <a:srgbClr val="00B050"/>
                </a:solidFill>
              </a:rPr>
              <a:t>IN PROGRESS, refer to separate reporting from meeting held between PXs and TSOs late 27 March</a:t>
            </a:r>
          </a:p>
          <a:p>
            <a:pPr marL="114300" indent="-457200" algn="just">
              <a:buFont typeface="+mj-lt"/>
              <a:buAutoNum type="arabicPeriod"/>
              <a:defRPr/>
            </a:pPr>
            <a:endParaRPr lang="en-GB" sz="900" dirty="0" smtClean="0"/>
          </a:p>
          <a:p>
            <a:pPr marL="114300" indent="-457200" algn="just">
              <a:buFont typeface="+mj-lt"/>
              <a:buAutoNum type="arabicPeriod"/>
              <a:defRPr/>
            </a:pPr>
            <a:r>
              <a:rPr lang="en-GB" sz="1800" dirty="0" smtClean="0"/>
              <a:t>Start the NWE project </a:t>
            </a:r>
            <a:r>
              <a:rPr lang="en-GB" sz="1800" dirty="0"/>
              <a:t>organisation (i.e. appoint joint PMO)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dirty="0" smtClean="0"/>
              <a:t>Joint NWE. </a:t>
            </a:r>
            <a:r>
              <a:rPr lang="en-GB" sz="1800" dirty="0" smtClean="0">
                <a:solidFill>
                  <a:srgbClr val="00B050"/>
                </a:solidFill>
              </a:rPr>
              <a:t>WELL UNDERWAY,     a dedicated TF has provided a recommendation for a PMO and it is to be reviewed in JSC soon</a:t>
            </a:r>
          </a:p>
          <a:p>
            <a:pPr marL="0" algn="just">
              <a:buFont typeface="Arial" charset="0"/>
              <a:buNone/>
              <a:defRPr/>
            </a:pPr>
            <a:endParaRPr lang="en-GB" sz="2000" b="1" dirty="0" smtClean="0">
              <a:sym typeface="Wingdings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AAD9D-5052-413C-A5BC-9C118B27934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Confidential</a:t>
            </a:r>
            <a:endParaRPr lang="fr-FR"/>
          </a:p>
        </p:txBody>
      </p:sp>
      <p:pic>
        <p:nvPicPr>
          <p:cNvPr id="40973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40968" name="Image" r:id="rId7" imgW="1438537" imgH="527037" progId="">
              <p:embed/>
            </p:oleObj>
          </a:graphicData>
        </a:graphic>
      </p:graphicFrame>
      <p:pic>
        <p:nvPicPr>
          <p:cNvPr id="40977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0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34950" y="150813"/>
            <a:ext cx="1214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2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itle 1"/>
          <p:cNvSpPr>
            <a:spLocks noGrp="1"/>
          </p:cNvSpPr>
          <p:nvPr>
            <p:ph type="title"/>
          </p:nvPr>
        </p:nvSpPr>
        <p:spPr>
          <a:xfrm>
            <a:off x="152400" y="884238"/>
            <a:ext cx="8701088" cy="649287"/>
          </a:xfrm>
        </p:spPr>
        <p:txBody>
          <a:bodyPr/>
          <a:lstStyle/>
          <a:p>
            <a:r>
              <a:rPr lang="sv-SE" sz="3200" b="1" smtClean="0"/>
              <a:t>PCR: Status of PCR GOWG Activities &amp; deliverables</a:t>
            </a:r>
            <a:endParaRPr lang="en-US" sz="2800" b="1" smtClean="0"/>
          </a:p>
        </p:txBody>
      </p:sp>
      <p:sp>
        <p:nvSpPr>
          <p:cNvPr id="15374" name="Content Placeholder 2"/>
          <p:cNvSpPr>
            <a:spLocks noGrp="1"/>
          </p:cNvSpPr>
          <p:nvPr>
            <p:ph idx="1"/>
          </p:nvPr>
        </p:nvSpPr>
        <p:spPr>
          <a:xfrm>
            <a:off x="158750" y="1670050"/>
            <a:ext cx="8823325" cy="4546600"/>
          </a:xfrm>
        </p:spPr>
        <p:txBody>
          <a:bodyPr/>
          <a:lstStyle/>
          <a:p>
            <a:pPr marL="342900" lvl="1" indent="-342900"/>
            <a:r>
              <a:rPr lang="en-US" sz="2000" b="1" smtClean="0"/>
              <a:t>Finalization of the PCR co-operation and co-ownership agreements.</a:t>
            </a:r>
            <a:r>
              <a:rPr lang="en-US" sz="2000" smtClean="0"/>
              <a:t> </a:t>
            </a:r>
          </a:p>
          <a:p>
            <a:pPr marL="742950" lvl="2" indent="-342900"/>
            <a:r>
              <a:rPr lang="en-US" sz="1600" smtClean="0"/>
              <a:t>Very good face to face meeting in Paris 22 and 23 March with substantial progress</a:t>
            </a:r>
          </a:p>
          <a:p>
            <a:pPr marL="742950" lvl="2" indent="-342900"/>
            <a:r>
              <a:rPr lang="en-US" sz="1600" smtClean="0"/>
              <a:t>Aim for finalizing both agreements before end of April based on meetings as follows:</a:t>
            </a:r>
          </a:p>
          <a:p>
            <a:pPr marL="742950" lvl="2" indent="-342900">
              <a:buFont typeface="Arial" charset="0"/>
              <a:buNone/>
            </a:pPr>
            <a:r>
              <a:rPr lang="en-US" sz="1600" smtClean="0"/>
              <a:t>	Telco 28 March, face to face meeting 11 April and 18-19 April and Telco 24 April </a:t>
            </a:r>
          </a:p>
          <a:p>
            <a:pPr marL="342900" lvl="1" indent="-342900"/>
            <a:endParaRPr lang="en-US" sz="2000" b="1" smtClean="0"/>
          </a:p>
          <a:p>
            <a:pPr marL="342900" lvl="1" indent="-342900"/>
            <a:r>
              <a:rPr lang="en-US" sz="2000" b="1" smtClean="0"/>
              <a:t>Status of the Annexes to the PCR agreements: </a:t>
            </a:r>
            <a:r>
              <a:rPr lang="en-US" sz="2000" smtClean="0"/>
              <a:t>ongoing</a:t>
            </a:r>
          </a:p>
          <a:p>
            <a:pPr marL="342900" lvl="1" indent="-342900"/>
            <a:endParaRPr lang="en-US" sz="2000" smtClean="0"/>
          </a:p>
          <a:p>
            <a:pPr marL="342900" lvl="1" indent="-342900"/>
            <a:r>
              <a:rPr lang="en-US" sz="2000" smtClean="0"/>
              <a:t> </a:t>
            </a:r>
            <a:r>
              <a:rPr lang="en-US" sz="2000" b="1" smtClean="0"/>
              <a:t>Internal validation and signature process for signing PCR Co-Own and Co-Op.</a:t>
            </a:r>
            <a:r>
              <a:rPr lang="en-US" sz="2000" smtClean="0"/>
              <a:t> </a:t>
            </a:r>
          </a:p>
          <a:p>
            <a:pPr marL="742950" lvl="2" indent="-342900"/>
            <a:r>
              <a:rPr lang="en-US" sz="1600" smtClean="0"/>
              <a:t>Clarification by each PX is underway, and Board approval pending for some PXs</a:t>
            </a:r>
          </a:p>
          <a:p>
            <a:pPr marL="342900" lvl="1" indent="-342900"/>
            <a:endParaRPr lang="en-US" sz="2000" smtClean="0"/>
          </a:p>
          <a:p>
            <a:pPr marL="342900" lvl="1" indent="-342900"/>
            <a:r>
              <a:rPr lang="en-US" sz="2000" smtClean="0"/>
              <a:t> </a:t>
            </a:r>
            <a:r>
              <a:rPr lang="en-US" sz="2000" b="1" smtClean="0"/>
              <a:t>NDA for an Access to PTDF data from NWE TSOs for the PCR ALWG work</a:t>
            </a:r>
            <a:r>
              <a:rPr lang="en-US" sz="2000" smtClean="0"/>
              <a:t>. </a:t>
            </a:r>
          </a:p>
          <a:p>
            <a:pPr marL="742950" lvl="2" indent="-342900"/>
            <a:r>
              <a:rPr lang="en-US" sz="1600" smtClean="0"/>
              <a:t>Will be finalized within week 13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quarter" idx="10"/>
          </p:nvPr>
        </p:nvSpPr>
        <p:spPr>
          <a:xfrm>
            <a:off x="71438" y="65008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26 March 2012</a:t>
            </a:r>
            <a:endParaRPr lang="en-GB" dirty="0"/>
          </a:p>
        </p:txBody>
      </p:sp>
      <p:pic>
        <p:nvPicPr>
          <p:cNvPr id="15376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15372" name="Image" r:id="rId7" imgW="1438537" imgH="527037" progId="">
              <p:embed/>
            </p:oleObj>
          </a:graphicData>
        </a:graphic>
      </p:graphicFrame>
      <p:pic>
        <p:nvPicPr>
          <p:cNvPr id="15380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46063" y="1301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Rectangle 4"/>
          <p:cNvSpPr>
            <a:spLocks noChangeArrowheads="1"/>
          </p:cNvSpPr>
          <p:nvPr/>
        </p:nvSpPr>
        <p:spPr bwMode="auto">
          <a:xfrm>
            <a:off x="550863" y="995363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GB" sz="2400" b="1"/>
          </a:p>
        </p:txBody>
      </p:sp>
      <p:pic>
        <p:nvPicPr>
          <p:cNvPr id="57354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4313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5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42875"/>
            <a:ext cx="1285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6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428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7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4287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7524750" y="115888"/>
          <a:ext cx="1438275" cy="527050"/>
        </p:xfrm>
        <a:graphic>
          <a:graphicData uri="http://schemas.openxmlformats.org/presentationml/2006/ole">
            <p:oleObj spid="_x0000_s57352" name="Image" r:id="rId7" imgW="1438537" imgH="527037" progId="">
              <p:embed/>
            </p:oleObj>
          </a:graphicData>
        </a:graphic>
      </p:graphicFrame>
      <p:pic>
        <p:nvPicPr>
          <p:cNvPr id="57358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0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963613"/>
            <a:ext cx="8496300" cy="581025"/>
          </a:xfrm>
        </p:spPr>
        <p:txBody>
          <a:bodyPr/>
          <a:lstStyle/>
          <a:p>
            <a:r>
              <a:rPr lang="fr-BE" sz="2800" b="1" smtClean="0"/>
              <a:t>What is the PCR Matcher-Broker (PMB)?</a:t>
            </a:r>
            <a:endParaRPr lang="en-US" sz="2800" b="1" smtClean="0"/>
          </a:p>
        </p:txBody>
      </p:sp>
      <p:sp>
        <p:nvSpPr>
          <p:cNvPr id="1034" name="Rectangle 5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1236663"/>
            <a:ext cx="8878887" cy="51435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GB" b="1" dirty="0" smtClean="0"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PMB is a software which embeds the PCR Algorithm executable and communicates with PCR PXs Trade Systems, and as needed with TSO software</a:t>
            </a:r>
          </a:p>
          <a:p>
            <a:pPr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The PMB system can be installed in the needed operational sites of PXs</a:t>
            </a:r>
          </a:p>
          <a:p>
            <a:pPr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Since September 2011, PCR PXs have greatly simplified the original PCR concept </a:t>
            </a:r>
            <a:r>
              <a:rPr lang="en-GB" sz="2000" dirty="0"/>
              <a:t>while maintaining the decentralized PCR architecture and responsibilities</a:t>
            </a:r>
            <a:endParaRPr lang="en-GB" sz="2000" dirty="0" smtClean="0"/>
          </a:p>
          <a:p>
            <a:pPr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Under such simplified PCR architecture, on a given day, there are two sites which play a determinant role in the PCR </a:t>
            </a:r>
            <a:r>
              <a:rPr lang="en-GB" sz="2000" dirty="0" smtClean="0"/>
              <a:t>operations, </a:t>
            </a:r>
            <a:r>
              <a:rPr lang="en-GB" sz="2000" dirty="0"/>
              <a:t>while respecting the acceptance of the results by all involved PXs 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lnSpc>
                <a:spcPct val="80000"/>
              </a:lnSpc>
              <a:defRPr/>
            </a:pPr>
            <a:r>
              <a:rPr lang="en-GB" sz="1800" dirty="0" smtClean="0"/>
              <a:t>1 PCR Coordinator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800" dirty="0" smtClean="0"/>
              <a:t>1 PCR Hot-Backup Coordinator</a:t>
            </a:r>
          </a:p>
          <a:p>
            <a:pPr lvl="1">
              <a:lnSpc>
                <a:spcPct val="80000"/>
              </a:lnSpc>
              <a:defRPr/>
            </a:pPr>
            <a:endParaRPr lang="en-GB" sz="120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Other PXs can act as Operators which make calculations in shadow mode for </a:t>
            </a:r>
            <a:r>
              <a:rPr lang="en-GB" sz="2000" dirty="0"/>
              <a:t>acceptance </a:t>
            </a:r>
            <a:r>
              <a:rPr lang="en-GB" sz="2000" dirty="0" smtClean="0"/>
              <a:t>purposes every day (=&gt;</a:t>
            </a:r>
            <a:r>
              <a:rPr lang="en-GB" sz="2000" dirty="0"/>
              <a:t>decentralized responsibility)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400" dirty="0" smtClean="0"/>
              <a:t>These equipments are needed anyway for all Operators in addition to the Coordinator and Hot Backup Coordinator in the extreme cases of partial decoupling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GB" sz="1000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endParaRPr lang="en-GB" sz="2000" dirty="0" smtClean="0"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GB" sz="2000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</a:rPr>
              <a:t>25/11/2011</a:t>
            </a:r>
            <a:endParaRPr lang="it-IT" smtClean="0">
              <a:solidFill>
                <a:srgbClr val="89898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C5678-4D50-487D-9436-19833D51F8E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550863" y="995363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GB" sz="2400" b="1"/>
          </a:p>
        </p:txBody>
      </p:sp>
      <p:pic>
        <p:nvPicPr>
          <p:cNvPr id="1034" name="Image 88" descr="Logo_E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4313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42875"/>
            <a:ext cx="1285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Image 1" descr="APX Endex logo_NEW"/>
          <p:cNvPicPr>
            <a:picLocks noChangeAspect="1" noChangeArrowheads="1"/>
          </p:cNvPicPr>
          <p:nvPr/>
        </p:nvPicPr>
        <p:blipFill>
          <a:blip r:embed="rId5" cstate="print"/>
          <a:srcRect l="8150" t="31477" r="9277" b="33119"/>
          <a:stretch>
            <a:fillRect/>
          </a:stretch>
        </p:blipFill>
        <p:spPr bwMode="auto">
          <a:xfrm>
            <a:off x="214313" y="142875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Image 2" descr="Belp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38" y="14287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524750" y="115888"/>
          <a:ext cx="1438275" cy="527050"/>
        </p:xfrm>
        <a:graphic>
          <a:graphicData uri="http://schemas.openxmlformats.org/presentationml/2006/ole">
            <p:oleObj spid="_x0000_s1032" name="Image" r:id="rId7" imgW="1438537" imgH="527037" progId="">
              <p:embed/>
            </p:oleObj>
          </a:graphicData>
        </a:graphic>
      </p:graphicFrame>
      <p:pic>
        <p:nvPicPr>
          <p:cNvPr id="1038" name="Imag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0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223838" y="889000"/>
            <a:ext cx="8494712" cy="581025"/>
          </a:xfrm>
        </p:spPr>
        <p:txBody>
          <a:bodyPr/>
          <a:lstStyle/>
          <a:p>
            <a:r>
              <a:rPr lang="fr-BE" sz="2800" b="1" dirty="0" smtClean="0"/>
              <a:t>PCR </a:t>
            </a:r>
            <a:r>
              <a:rPr lang="fr-BE" sz="2800" b="1" dirty="0" err="1" smtClean="0"/>
              <a:t>Procurement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status</a:t>
            </a:r>
            <a:r>
              <a:rPr lang="fr-BE" sz="2800" b="1" dirty="0" smtClean="0"/>
              <a:t> for PCR Matcher-Broker (PMB)</a:t>
            </a:r>
            <a:endParaRPr lang="en-US" sz="2800" b="1" dirty="0" smtClean="0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body" idx="4294967295"/>
          </p:nvPr>
        </p:nvSpPr>
        <p:spPr>
          <a:xfrm>
            <a:off x="11889" y="1693600"/>
            <a:ext cx="9144000" cy="49625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GB" b="1" dirty="0" smtClean="0"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1" dirty="0" smtClean="0"/>
              <a:t>	Key status points for PCR SDWG work related to PMB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r>
              <a:rPr lang="en-GB" sz="2000" dirty="0" smtClean="0">
                <a:cs typeface="Arial" charset="0"/>
              </a:rPr>
              <a:t>PMB project continues progressing with all PXs involved ; is on schedule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r>
              <a:rPr lang="en-GB" sz="2000" dirty="0" smtClean="0">
                <a:cs typeface="Arial" charset="0"/>
              </a:rPr>
              <a:t>Weekly meeting held in PCR SDWG to clarify questions raised in PMB and advance in System Design Issues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r>
              <a:rPr lang="en-GB" sz="2000" dirty="0" smtClean="0">
                <a:cs typeface="Arial" charset="0"/>
              </a:rPr>
              <a:t>PMB Test Plan to be discussed in next weekly meeting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GB" sz="2400" b="1" dirty="0" smtClean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en-GB" sz="2400" b="1" dirty="0" smtClean="0">
                <a:latin typeface="+mj-lt"/>
                <a:ea typeface="+mj-ea"/>
                <a:cs typeface="+mj-cs"/>
              </a:rPr>
              <a:t>	Activities towards the PMB supplier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000" dirty="0" smtClean="0"/>
              <a:t>Analysis work with the supplier is currently based on funded LOI with 4 PCR PXs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10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000" dirty="0" smtClean="0"/>
              <a:t>Development agreement with supplier being negotiated, signature of all PCR PXs of the development agreement planned for end of April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GB" sz="10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  <a:defRPr/>
            </a:pPr>
            <a:endParaRPr lang="en-GB" sz="2000" dirty="0" smtClean="0">
              <a:cs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GB" sz="2000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</a:rPr>
              <a:t>25/11/2011</a:t>
            </a:r>
            <a:endParaRPr lang="it-IT" smtClean="0">
              <a:solidFill>
                <a:srgbClr val="89898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7C649-1C7A-48B9-8AC7-623E38EB480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47638" y="917575"/>
            <a:ext cx="8847137" cy="4956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  <a:defRPr/>
            </a:pPr>
            <a:r>
              <a:rPr lang="en-GB" sz="2400" b="1" dirty="0">
                <a:latin typeface="+mn-lt"/>
              </a:rPr>
              <a:t>ALWG: General Status of work with PCR Algorithm</a:t>
            </a:r>
            <a:endParaRPr lang="en-GB" sz="1200" b="1" dirty="0">
              <a:latin typeface="+mn-lt"/>
            </a:endParaRPr>
          </a:p>
          <a:p>
            <a:pPr>
              <a:buClr>
                <a:schemeClr val="accent3">
                  <a:lumMod val="75000"/>
                </a:schemeClr>
              </a:buClr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Algorithm Requirements almost finalized, except: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 potential additional requirements from NWE </a:t>
            </a:r>
            <a:r>
              <a:rPr lang="en-GB" sz="1600" dirty="0" err="1">
                <a:latin typeface="+mn-lt"/>
              </a:rPr>
              <a:t>TSOs</a:t>
            </a:r>
            <a:r>
              <a:rPr lang="en-GB" sz="1600" dirty="0">
                <a:latin typeface="+mn-lt"/>
              </a:rPr>
              <a:t> 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 finalization of curtailment rules</a:t>
            </a:r>
          </a:p>
          <a:p>
            <a:pPr lvl="1">
              <a:buFontTx/>
              <a:buChar char="-"/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Capacity Allocation Requirements</a:t>
            </a:r>
          </a:p>
          <a:p>
            <a:pPr lvl="1">
              <a:buFontTx/>
              <a:buChar char="-"/>
              <a:defRPr/>
            </a:pPr>
            <a:r>
              <a:rPr lang="en-GB" sz="1400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finalization with NWE </a:t>
            </a:r>
            <a:r>
              <a:rPr lang="en-GB" sz="1600" dirty="0" err="1">
                <a:latin typeface="+mn-lt"/>
              </a:rPr>
              <a:t>TSOs</a:t>
            </a:r>
            <a:r>
              <a:rPr lang="en-GB" sz="1600" dirty="0">
                <a:latin typeface="+mn-lt"/>
              </a:rPr>
              <a:t> monitoring group in progress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Formal validation expected from NWE </a:t>
            </a:r>
            <a:r>
              <a:rPr lang="en-GB" sz="1600" dirty="0" err="1">
                <a:latin typeface="+mn-lt"/>
              </a:rPr>
              <a:t>TSOs</a:t>
            </a:r>
            <a:endParaRPr lang="en-GB" sz="1600" dirty="0">
              <a:latin typeface="+mn-lt"/>
            </a:endParaRPr>
          </a:p>
          <a:p>
            <a:pPr>
              <a:buFontTx/>
              <a:buChar char="-"/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Next steps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assessing to what extent NWE TSOs requirements can be implemented under the NWE planning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 writing specifications for PCR Algorithm</a:t>
            </a:r>
          </a:p>
          <a:p>
            <a:pPr lvl="1">
              <a:buFontTx/>
              <a:buChar char="-"/>
              <a:defRPr/>
            </a:pP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R&amp;D activities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prototyping on Iberian features finished</a:t>
            </a:r>
          </a:p>
          <a:p>
            <a:pPr lvl="1">
              <a:buFontTx/>
              <a:buChar char="-"/>
              <a:defRPr/>
            </a:pPr>
            <a:r>
              <a:rPr lang="en-GB" sz="1600" dirty="0">
                <a:latin typeface="+mn-lt"/>
              </a:rPr>
              <a:t>Prototyping Italian features progressing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 lvl="1">
              <a:defRPr/>
            </a:pPr>
            <a:endParaRPr lang="en-GB" dirty="0">
              <a:latin typeface="+mn-lt"/>
            </a:endParaRPr>
          </a:p>
        </p:txBody>
      </p:sp>
      <p:pic>
        <p:nvPicPr>
          <p:cNvPr id="64515" name="Image 88" descr="Logo_EP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19685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25" y="12541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Image 1" descr="APX Endex logo_NEW"/>
          <p:cNvPicPr>
            <a:picLocks noChangeAspect="1" noChangeArrowheads="1"/>
          </p:cNvPicPr>
          <p:nvPr/>
        </p:nvPicPr>
        <p:blipFill>
          <a:blip r:embed="rId6" cstate="print"/>
          <a:srcRect l="8150" t="31477" r="9277" b="33119"/>
          <a:stretch>
            <a:fillRect/>
          </a:stretch>
        </p:blipFill>
        <p:spPr bwMode="auto">
          <a:xfrm>
            <a:off x="214313" y="12541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Image 2" descr="Belpe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38" y="12541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7524750" y="98425"/>
          <a:ext cx="1438275" cy="527050"/>
        </p:xfrm>
        <a:graphic>
          <a:graphicData uri="http://schemas.openxmlformats.org/presentationml/2006/ole">
            <p:oleObj spid="_x0000_s64519" name="Image" r:id="rId8" imgW="1438537" imgH="527037" progId="">
              <p:embed/>
            </p:oleObj>
          </a:graphicData>
        </a:graphic>
      </p:graphicFrame>
      <p:pic>
        <p:nvPicPr>
          <p:cNvPr id="64520" name="Image 1" descr="image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3" y="-1746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1" name="Image 88" descr="Logo_EP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3125" y="190500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2" name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0625" y="119063"/>
            <a:ext cx="12858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3" name="Image 1" descr="APX Endex logo_NEW"/>
          <p:cNvPicPr>
            <a:picLocks noChangeAspect="1" noChangeArrowheads="1"/>
          </p:cNvPicPr>
          <p:nvPr/>
        </p:nvPicPr>
        <p:blipFill>
          <a:blip r:embed="rId6" cstate="print"/>
          <a:srcRect l="8150" t="31477" r="9277" b="33119"/>
          <a:stretch>
            <a:fillRect/>
          </a:stretch>
        </p:blipFill>
        <p:spPr bwMode="auto">
          <a:xfrm>
            <a:off x="266700" y="130175"/>
            <a:ext cx="1214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4" name="Image 2" descr="Belpe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12938" y="119063"/>
            <a:ext cx="11430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5" name="Image 1" descr="image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99063" y="-23813"/>
            <a:ext cx="8572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9B6216A1CD9429C8944A8AC7AEF22" ma:contentTypeVersion="21" ma:contentTypeDescription="Create a new document." ma:contentTypeScope="" ma:versionID="c88e5d092b394119d7bd0b72ff875604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ACER-2015-01270</_dlc_DocId>
    <_dlc_DocIdUrl xmlns="985daa2e-53d8-4475-82b8-9c7d25324e34">
      <Url>http://extranet.acer.europa.eu/en/Electricity/Regional_initiatives/Meetings/3rd_IG_meeting_for_NWE_day-ahead_price_coupling/_layouts/DocIdRedir.aspx?ID=ACER-2015-01270</Url>
      <Description>ACER-2015-01270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9805F42E-680A-432B-A3FE-00629C4E5480}"/>
</file>

<file path=customXml/itemProps2.xml><?xml version="1.0" encoding="utf-8"?>
<ds:datastoreItem xmlns:ds="http://schemas.openxmlformats.org/officeDocument/2006/customXml" ds:itemID="{461548E4-F9A0-4AC2-B876-EC09B141A182}"/>
</file>

<file path=customXml/itemProps3.xml><?xml version="1.0" encoding="utf-8"?>
<ds:datastoreItem xmlns:ds="http://schemas.openxmlformats.org/officeDocument/2006/customXml" ds:itemID="{3C97652E-EAE3-4F98-AD11-9532701FEF85}"/>
</file>

<file path=customXml/itemProps4.xml><?xml version="1.0" encoding="utf-8"?>
<ds:datastoreItem xmlns:ds="http://schemas.openxmlformats.org/officeDocument/2006/customXml" ds:itemID="{73AAFC53-83AD-49EC-818F-54E2D34B7B81}"/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577</Words>
  <Application>Microsoft Office PowerPoint</Application>
  <PresentationFormat>Affichage à l'écran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Image</vt:lpstr>
      <vt:lpstr>Brief status on key on-going  PCR  activities   NWE Regulators IG Meeting 28 Mar 2012</vt:lpstr>
      <vt:lpstr>Status for the following “next steps” that was listed in the 1 Feb AESAG meeting </vt:lpstr>
      <vt:lpstr>PCR: Status of PCR GOWG Activities &amp; deliverables</vt:lpstr>
      <vt:lpstr>What is the PCR Matcher-Broker (PMB)?</vt:lpstr>
      <vt:lpstr>PCR Procurement status for PCR Matcher-Broker (PMB)</vt:lpstr>
      <vt:lpstr>Diapositive 6</vt:lpstr>
    </vt:vector>
  </TitlesOfParts>
  <Company>POWERNEXTSA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Coupling of Region project EPEX Spot - Nord Pool Spot - OMEL</dc:title>
  <dc:creator>assaad</dc:creator>
  <cp:lastModifiedBy> </cp:lastModifiedBy>
  <cp:revision>434</cp:revision>
  <dcterms:created xsi:type="dcterms:W3CDTF">2009-07-20T09:24:06Z</dcterms:created>
  <dcterms:modified xsi:type="dcterms:W3CDTF">2012-03-28T12:27:07Z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0x010100BA79B6216A1CD9429C8944A8AC7AEF22</vt:lpwstr>
  </property>
  <property fmtid="{D5CDD505-2E9C-101B-9397-08002B2CF9AE}" pid="3" name="_dlc_DocIdItemGuid">
    <vt:lpwstr>e9c4231f-a492-4f6d-a0bb-56db77e8d338</vt:lpwstr>
  </property>
</Properties>
</file>